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Lst>
  <p:sldIdLst>
    <p:sldId id="256" r:id="rId2"/>
    <p:sldId id="258" r:id="rId3"/>
    <p:sldId id="262" r:id="rId4"/>
    <p:sldId id="259" r:id="rId5"/>
    <p:sldId id="265" r:id="rId6"/>
    <p:sldId id="266" r:id="rId7"/>
    <p:sldId id="267" r:id="rId8"/>
    <p:sldId id="268" r:id="rId9"/>
    <p:sldId id="269" r:id="rId10"/>
    <p:sldId id="270" r:id="rId11"/>
    <p:sldId id="271" r:id="rId12"/>
    <p:sldId id="272" r:id="rId13"/>
    <p:sldId id="273" r:id="rId14"/>
    <p:sldId id="274" r:id="rId15"/>
    <p:sldId id="275" r:id="rId16"/>
    <p:sldId id="277" r:id="rId17"/>
    <p:sldId id="278" r:id="rId18"/>
    <p:sldId id="279" r:id="rId19"/>
    <p:sldId id="280" r:id="rId20"/>
    <p:sldId id="260" r:id="rId21"/>
    <p:sldId id="285" r:id="rId22"/>
    <p:sldId id="282" r:id="rId23"/>
    <p:sldId id="284" r:id="rId24"/>
    <p:sldId id="283"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2" autoAdjust="0"/>
    <p:restoredTop sz="94660"/>
  </p:normalViewPr>
  <p:slideViewPr>
    <p:cSldViewPr snapToGrid="0">
      <p:cViewPr>
        <p:scale>
          <a:sx n="56" d="100"/>
          <a:sy n="56" d="100"/>
        </p:scale>
        <p:origin x="177"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940674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7/5/2024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130018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7/5/2024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180084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64CA3FAB-886D-48F9-8155-9822426FB110}" type="datetimeFigureOut">
              <a:rPr lang="en-US" smtClean="0"/>
              <a:t>7/5/2024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902906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18421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139276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7/5/2024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581663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23165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7/5/2024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25033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A3FAB-886D-48F9-8155-9822426FB110}" type="datetimeFigureOut">
              <a:rPr lang="en-US" smtClean="0"/>
              <a:t>7/5/2024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924809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CA3FAB-886D-48F9-8155-9822426FB110}" type="datetimeFigureOut">
              <a:rPr lang="en-US" smtClean="0"/>
              <a:t>7/5/2024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129925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CA3FAB-886D-48F9-8155-9822426FB110}" type="datetimeFigureOut">
              <a:rPr lang="en-US" smtClean="0"/>
              <a:t>7/5/2024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725164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A3FAB-886D-48F9-8155-9822426FB110}" type="datetimeFigureOut">
              <a:rPr lang="en-US" smtClean="0"/>
              <a:t>7/5/2024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261150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7/5/2024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930685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64CA3FAB-886D-48F9-8155-9822426FB110}" type="datetimeFigureOut">
              <a:rPr lang="en-US" smtClean="0"/>
              <a:t>7/5/2024</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260748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4CA3FAB-886D-48F9-8155-9822426FB110}" type="datetimeFigureOut">
              <a:rPr lang="en-US" smtClean="0"/>
              <a:t>7/5/2024</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02554C5-E660-451B-A16D-6780F53EC8F7}" type="slidenum">
              <a:rPr lang="en-US" smtClean="0"/>
              <a:t>‹#›</a:t>
            </a:fld>
            <a:endParaRPr lang="en-US"/>
          </a:p>
        </p:txBody>
      </p:sp>
    </p:spTree>
    <p:extLst>
      <p:ext uri="{BB962C8B-B14F-4D97-AF65-F5344CB8AC3E}">
        <p14:creationId xmlns:p14="http://schemas.microsoft.com/office/powerpoint/2010/main" val="3730064816"/>
      </p:ext>
    </p:extLst>
  </p:cSld>
  <p:clrMap bg1="dk1" tx1="lt1" bg2="dk2" tx2="lt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637ED-8BB8-A9B6-E558-404997F6904E}"/>
              </a:ext>
            </a:extLst>
          </p:cNvPr>
          <p:cNvSpPr>
            <a:spLocks noGrp="1"/>
          </p:cNvSpPr>
          <p:nvPr>
            <p:ph type="ctrTitle"/>
          </p:nvPr>
        </p:nvSpPr>
        <p:spPr/>
        <p:txBody>
          <a:bodyPr>
            <a:normAutofit/>
          </a:bodyPr>
          <a:lstStyle/>
          <a:p>
            <a:r>
              <a:rPr lang="en-US" sz="6600" b="1" dirty="0"/>
              <a:t>The Beginning of the Gospel</a:t>
            </a:r>
          </a:p>
        </p:txBody>
      </p:sp>
      <p:sp>
        <p:nvSpPr>
          <p:cNvPr id="3" name="Subtitle 2">
            <a:extLst>
              <a:ext uri="{FF2B5EF4-FFF2-40B4-BE49-F238E27FC236}">
                <a16:creationId xmlns:a16="http://schemas.microsoft.com/office/drawing/2014/main" id="{996D7736-3FFD-A836-51E3-EDEEE6CC299D}"/>
              </a:ext>
            </a:extLst>
          </p:cNvPr>
          <p:cNvSpPr>
            <a:spLocks noGrp="1"/>
          </p:cNvSpPr>
          <p:nvPr>
            <p:ph type="subTitle" idx="1"/>
          </p:nvPr>
        </p:nvSpPr>
        <p:spPr/>
        <p:txBody>
          <a:bodyPr>
            <a:normAutofit fontScale="25000" lnSpcReduction="20000"/>
          </a:bodyPr>
          <a:lstStyle/>
          <a:p>
            <a:r>
              <a:rPr lang="en-US" sz="3200" dirty="0"/>
              <a:t>The Book of Mark</a:t>
            </a:r>
          </a:p>
          <a:p>
            <a:r>
              <a:rPr lang="en-US" sz="3200" dirty="0"/>
              <a:t>2024 Quarter 3 Lesson 01</a:t>
            </a:r>
          </a:p>
        </p:txBody>
      </p:sp>
    </p:spTree>
    <p:extLst>
      <p:ext uri="{BB962C8B-B14F-4D97-AF65-F5344CB8AC3E}">
        <p14:creationId xmlns:p14="http://schemas.microsoft.com/office/powerpoint/2010/main" val="138785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3600" dirty="0"/>
              <a:t>Acts 13:1-5</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427208" cy="5800888"/>
          </a:xfrm>
        </p:spPr>
        <p:txBody>
          <a:bodyPr>
            <a:noAutofit/>
          </a:bodyPr>
          <a:lstStyle/>
          <a:p>
            <a:r>
              <a:rPr lang="en-US" sz="3200" dirty="0"/>
              <a:t>13 Now there were in the church that was at Antioch certain prophets and teachers; as Barnabas, and Simeon that was called Niger, and Lucius of Cyrene, and Manaen, which had been brought up with Herod the tetrarch, and Saul.</a:t>
            </a:r>
          </a:p>
        </p:txBody>
      </p:sp>
      <p:pic>
        <p:nvPicPr>
          <p:cNvPr id="6146" name="Picture 2" descr="Acts11:19-26 After Stephen’s death many Christians were persecuted and fled from Jerusalem. Wherever they went they told other Jews about Jesus. Some who went to Antioch also told people who were not Jews (Gentiles) about Jesus and many believed in Him. – Slide 1">
            <a:extLst>
              <a:ext uri="{FF2B5EF4-FFF2-40B4-BE49-F238E27FC236}">
                <a16:creationId xmlns:a16="http://schemas.microsoft.com/office/drawing/2014/main" id="{23888518-41A3-DD1A-BFFA-8261DC2346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855"/>
          <a:stretch/>
        </p:blipFill>
        <p:spPr bwMode="auto">
          <a:xfrm>
            <a:off x="1073150" y="2346888"/>
            <a:ext cx="361849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227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3600" dirty="0"/>
              <a:t>Acts 13:2-5</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427208" cy="5800888"/>
          </a:xfrm>
        </p:spPr>
        <p:txBody>
          <a:bodyPr>
            <a:noAutofit/>
          </a:bodyPr>
          <a:lstStyle/>
          <a:p>
            <a:r>
              <a:rPr lang="en-US" sz="3200" dirty="0"/>
              <a:t>2 As they ministered to the Lord, and fasted, the Holy Ghost said, Separate me Barnabas and Saul for the work whereunto I have called them.</a:t>
            </a:r>
          </a:p>
          <a:p>
            <a:r>
              <a:rPr lang="en-US" sz="3200" dirty="0"/>
              <a:t>3 And when they had fasted and prayed, and laid their hands on them, they sent them away.</a:t>
            </a:r>
          </a:p>
        </p:txBody>
      </p:sp>
      <p:pic>
        <p:nvPicPr>
          <p:cNvPr id="7170" name="Picture 2" descr="These new Christians needed teaching so Barnabas set off to find someone who could join the leaders to help. – Slide 4">
            <a:extLst>
              <a:ext uri="{FF2B5EF4-FFF2-40B4-BE49-F238E27FC236}">
                <a16:creationId xmlns:a16="http://schemas.microsoft.com/office/drawing/2014/main" id="{A5AA579E-BBE9-AB39-E2BB-F7A1F0A90C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855"/>
          <a:stretch/>
        </p:blipFill>
        <p:spPr bwMode="auto">
          <a:xfrm>
            <a:off x="1073150" y="2381072"/>
            <a:ext cx="361849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697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3600" dirty="0"/>
              <a:t>Acts 13:4-5</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5238572" y="446088"/>
            <a:ext cx="5880278" cy="5800888"/>
          </a:xfrm>
        </p:spPr>
        <p:txBody>
          <a:bodyPr>
            <a:noAutofit/>
          </a:bodyPr>
          <a:lstStyle/>
          <a:p>
            <a:r>
              <a:rPr lang="en-US" sz="3200" dirty="0"/>
              <a:t>4 So they, being sent forth by the Holy Ghost, departed unto Seleucia; and from thence they sailed to Cyprus.</a:t>
            </a:r>
          </a:p>
        </p:txBody>
      </p:sp>
      <p:pic>
        <p:nvPicPr>
          <p:cNvPr id="8194" name="Picture 2" descr="He travelled to Tarsus where Saul, called Paul in Greek, was now living. Paul had once persecuted Christians but was now a Christian himself. – Slide 5">
            <a:extLst>
              <a:ext uri="{FF2B5EF4-FFF2-40B4-BE49-F238E27FC236}">
                <a16:creationId xmlns:a16="http://schemas.microsoft.com/office/drawing/2014/main" id="{701BAA97-012B-5EF4-C9C9-A8C6CF6B27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917" y="2372526"/>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944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3600" dirty="0"/>
              <a:t>Acts 13:5</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427208" cy="5800888"/>
          </a:xfrm>
        </p:spPr>
        <p:txBody>
          <a:bodyPr>
            <a:noAutofit/>
          </a:bodyPr>
          <a:lstStyle/>
          <a:p>
            <a:r>
              <a:rPr lang="en-US" sz="3200" dirty="0"/>
              <a:t>5 And when they were at Salamis, they preached the word of God in the synagogues of the Jews: and </a:t>
            </a:r>
            <a:r>
              <a:rPr lang="en-US" sz="3200" dirty="0">
                <a:solidFill>
                  <a:schemeClr val="accent1">
                    <a:lumMod val="40000"/>
                    <a:lumOff val="60000"/>
                  </a:schemeClr>
                </a:solidFill>
              </a:rPr>
              <a:t>they had also John to their minister</a:t>
            </a:r>
            <a:r>
              <a:rPr lang="en-US" sz="3200" dirty="0"/>
              <a:t>.</a:t>
            </a:r>
          </a:p>
        </p:txBody>
      </p:sp>
      <p:pic>
        <p:nvPicPr>
          <p:cNvPr id="9218" name="Picture 2" descr="So after more fasting and prayer, they laid their hands on Paul and Barnabas and sent them on their way. A cousin of Barnabas called John Mark joined them on their travels. – Slide 9">
            <a:extLst>
              <a:ext uri="{FF2B5EF4-FFF2-40B4-BE49-F238E27FC236}">
                <a16:creationId xmlns:a16="http://schemas.microsoft.com/office/drawing/2014/main" id="{CC8AB3AE-C7FD-4F7F-CA24-4100A498F3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855"/>
          <a:stretch/>
        </p:blipFill>
        <p:spPr bwMode="auto">
          <a:xfrm>
            <a:off x="1073150" y="2355435"/>
            <a:ext cx="361849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43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71E2D-E980-9C6E-3C89-3CCE4B1AD9D4}"/>
              </a:ext>
            </a:extLst>
          </p:cNvPr>
          <p:cNvSpPr>
            <a:spLocks noGrp="1"/>
          </p:cNvSpPr>
          <p:nvPr>
            <p:ph type="title"/>
          </p:nvPr>
        </p:nvSpPr>
        <p:spPr/>
        <p:txBody>
          <a:bodyPr/>
          <a:lstStyle/>
          <a:p>
            <a:r>
              <a:rPr lang="en-US" dirty="0"/>
              <a:t>Who’s Mark?  </a:t>
            </a:r>
          </a:p>
        </p:txBody>
      </p:sp>
      <p:sp>
        <p:nvSpPr>
          <p:cNvPr id="4" name="Text Placeholder 3">
            <a:extLst>
              <a:ext uri="{FF2B5EF4-FFF2-40B4-BE49-F238E27FC236}">
                <a16:creationId xmlns:a16="http://schemas.microsoft.com/office/drawing/2014/main" id="{3A4A6A23-F442-249B-DB27-FC256190490B}"/>
              </a:ext>
            </a:extLst>
          </p:cNvPr>
          <p:cNvSpPr>
            <a:spLocks noGrp="1"/>
          </p:cNvSpPr>
          <p:nvPr>
            <p:ph type="body" sz="quarter" idx="16"/>
          </p:nvPr>
        </p:nvSpPr>
        <p:spPr>
          <a:xfrm>
            <a:off x="7343906" y="1124185"/>
            <a:ext cx="4338195" cy="5225340"/>
          </a:xfrm>
        </p:spPr>
        <p:txBody>
          <a:bodyPr>
            <a:normAutofit/>
          </a:bodyPr>
          <a:lstStyle/>
          <a:p>
            <a:r>
              <a:rPr lang="en-US" sz="3200" dirty="0"/>
              <a:t>Mark traveled with Paul and Barnabas on Paul’s first missionary journey, and he seems to have been a helper or a servant.  But Mark quickly returns to Jerusalem.  </a:t>
            </a:r>
          </a:p>
        </p:txBody>
      </p:sp>
    </p:spTree>
    <p:extLst>
      <p:ext uri="{BB962C8B-B14F-4D97-AF65-F5344CB8AC3E}">
        <p14:creationId xmlns:p14="http://schemas.microsoft.com/office/powerpoint/2010/main" val="2344345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3600" dirty="0"/>
              <a:t>Acts 13:5</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427208" cy="5800888"/>
          </a:xfrm>
        </p:spPr>
        <p:txBody>
          <a:bodyPr>
            <a:noAutofit/>
          </a:bodyPr>
          <a:lstStyle/>
          <a:p>
            <a:r>
              <a:rPr lang="en-US" sz="3200" dirty="0"/>
              <a:t>13 Now when Paul and his company loosed from </a:t>
            </a:r>
            <a:r>
              <a:rPr lang="en-US" sz="3200" dirty="0" err="1"/>
              <a:t>Paphos</a:t>
            </a:r>
            <a:r>
              <a:rPr lang="en-US" sz="3200" dirty="0"/>
              <a:t>, they came to </a:t>
            </a:r>
            <a:r>
              <a:rPr lang="en-US" sz="3200" dirty="0" err="1"/>
              <a:t>Perga</a:t>
            </a:r>
            <a:r>
              <a:rPr lang="en-US" sz="3200" dirty="0"/>
              <a:t> in Pamphylia: and </a:t>
            </a:r>
            <a:r>
              <a:rPr lang="en-US" sz="3200" dirty="0">
                <a:solidFill>
                  <a:schemeClr val="accent1">
                    <a:lumMod val="40000"/>
                    <a:lumOff val="60000"/>
                  </a:schemeClr>
                </a:solidFill>
              </a:rPr>
              <a:t>John departing from them returned to Jerusalem</a:t>
            </a:r>
            <a:r>
              <a:rPr lang="en-US" sz="3200" dirty="0"/>
              <a:t>.</a:t>
            </a:r>
          </a:p>
        </p:txBody>
      </p:sp>
      <p:pic>
        <p:nvPicPr>
          <p:cNvPr id="10242" name="Picture 2" descr="When Paul and Barnabas returned from their first missionary trip they spent time with the Christians at Antioch teaching and encouraging them to obey God. – Slide 1">
            <a:extLst>
              <a:ext uri="{FF2B5EF4-FFF2-40B4-BE49-F238E27FC236}">
                <a16:creationId xmlns:a16="http://schemas.microsoft.com/office/drawing/2014/main" id="{470BADF7-F943-F016-309B-4A00F281AC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2407"/>
          <a:stretch/>
        </p:blipFill>
        <p:spPr bwMode="auto">
          <a:xfrm>
            <a:off x="1073150" y="2440892"/>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136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71E2D-E980-9C6E-3C89-3CCE4B1AD9D4}"/>
              </a:ext>
            </a:extLst>
          </p:cNvPr>
          <p:cNvSpPr>
            <a:spLocks noGrp="1"/>
          </p:cNvSpPr>
          <p:nvPr>
            <p:ph type="title"/>
          </p:nvPr>
        </p:nvSpPr>
        <p:spPr/>
        <p:txBody>
          <a:bodyPr/>
          <a:lstStyle/>
          <a:p>
            <a:r>
              <a:rPr lang="en-US" dirty="0"/>
              <a:t>Who’s Mark?  </a:t>
            </a:r>
          </a:p>
        </p:txBody>
      </p:sp>
      <p:sp>
        <p:nvSpPr>
          <p:cNvPr id="3" name="Text Placeholder 2">
            <a:extLst>
              <a:ext uri="{FF2B5EF4-FFF2-40B4-BE49-F238E27FC236}">
                <a16:creationId xmlns:a16="http://schemas.microsoft.com/office/drawing/2014/main" id="{127DE76E-4F2D-B6DA-A1CC-AEB40790BDDC}"/>
              </a:ext>
            </a:extLst>
          </p:cNvPr>
          <p:cNvSpPr>
            <a:spLocks noGrp="1"/>
          </p:cNvSpPr>
          <p:nvPr>
            <p:ph type="body" idx="1"/>
          </p:nvPr>
        </p:nvSpPr>
        <p:spPr/>
        <p:txBody>
          <a:bodyPr/>
          <a:lstStyle/>
          <a:p>
            <a:r>
              <a:rPr lang="en-US" dirty="0"/>
              <a:t>Acts of the Apostles pg. 169</a:t>
            </a:r>
          </a:p>
        </p:txBody>
      </p:sp>
      <p:sp>
        <p:nvSpPr>
          <p:cNvPr id="4" name="Text Placeholder 3">
            <a:extLst>
              <a:ext uri="{FF2B5EF4-FFF2-40B4-BE49-F238E27FC236}">
                <a16:creationId xmlns:a16="http://schemas.microsoft.com/office/drawing/2014/main" id="{3A4A6A23-F442-249B-DB27-FC256190490B}"/>
              </a:ext>
            </a:extLst>
          </p:cNvPr>
          <p:cNvSpPr>
            <a:spLocks noGrp="1"/>
          </p:cNvSpPr>
          <p:nvPr>
            <p:ph type="body" sz="quarter" idx="16"/>
          </p:nvPr>
        </p:nvSpPr>
        <p:spPr>
          <a:xfrm>
            <a:off x="7343906" y="1124185"/>
            <a:ext cx="4338195" cy="5225340"/>
          </a:xfrm>
        </p:spPr>
        <p:txBody>
          <a:bodyPr>
            <a:normAutofit fontScale="92500" lnSpcReduction="10000"/>
          </a:bodyPr>
          <a:lstStyle/>
          <a:p>
            <a:r>
              <a:rPr lang="en-US" sz="3200" dirty="0"/>
              <a:t>“Mark, overwhelmed with fear and discouragement, wavered for a time in his purpose to give himself wholeheartedly to the Lord’s work. Unused to hardships, he was disheartened by the perils and privations of the way.”</a:t>
            </a:r>
          </a:p>
        </p:txBody>
      </p:sp>
    </p:spTree>
    <p:extLst>
      <p:ext uri="{BB962C8B-B14F-4D97-AF65-F5344CB8AC3E}">
        <p14:creationId xmlns:p14="http://schemas.microsoft.com/office/powerpoint/2010/main" val="1796247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3600" dirty="0"/>
              <a:t>Acts 15:36-41</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427208" cy="5800888"/>
          </a:xfrm>
        </p:spPr>
        <p:txBody>
          <a:bodyPr>
            <a:noAutofit/>
          </a:bodyPr>
          <a:lstStyle/>
          <a:p>
            <a:r>
              <a:rPr lang="en-US" sz="3200" dirty="0"/>
              <a:t>36 And some days after Paul said unto Barnabas, Let us go again and visit our brethren in every city where we have preached the word of the Lord, and see how they do.</a:t>
            </a:r>
          </a:p>
          <a:p>
            <a:r>
              <a:rPr lang="en-US" sz="3200" dirty="0"/>
              <a:t>37 And Barnabas determined to take with them John, whose surname was Mark.</a:t>
            </a:r>
          </a:p>
        </p:txBody>
      </p:sp>
      <p:pic>
        <p:nvPicPr>
          <p:cNvPr id="11268" name="Picture 4" descr="Paul, Silas and Timothy went from town to town, instructing the believers to follow the decisions made by the apostles and elders in Jerusalem. The churches were strengthened in their faith and grew larger every day. – Slide 8">
            <a:extLst>
              <a:ext uri="{FF2B5EF4-FFF2-40B4-BE49-F238E27FC236}">
                <a16:creationId xmlns:a16="http://schemas.microsoft.com/office/drawing/2014/main" id="{EB6D6C43-312B-A32B-1CC9-9E99C8B5D9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07"/>
          <a:stretch/>
        </p:blipFill>
        <p:spPr bwMode="auto">
          <a:xfrm>
            <a:off x="1108629" y="2338343"/>
            <a:ext cx="354753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581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3600" dirty="0"/>
              <a:t>Acts 15:36-41</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427208" cy="5800888"/>
          </a:xfrm>
        </p:spPr>
        <p:txBody>
          <a:bodyPr>
            <a:noAutofit/>
          </a:bodyPr>
          <a:lstStyle/>
          <a:p>
            <a:r>
              <a:rPr lang="en-US" sz="3200" dirty="0"/>
              <a:t>38 But Paul thought not good to take him with them, who departed from them from Pamphylia, and went not with them to the work.</a:t>
            </a:r>
          </a:p>
          <a:p>
            <a:r>
              <a:rPr lang="en-US" sz="3200" dirty="0"/>
              <a:t>39 And the contention was so sharp between them, that they departed asunder one from the other: and so Barnabas took Mark, and sailed unto Cyprus;</a:t>
            </a:r>
          </a:p>
        </p:txBody>
      </p:sp>
      <p:pic>
        <p:nvPicPr>
          <p:cNvPr id="11266" name="Picture 2" descr="When Paul suggested to Barnabas they go and visit the places they had been to on their first trip, Barnabas agreed but wanted to take John Mark with them. Paul did not want John Mark to go as he had deserted them on their first trip. The disagreement between them was sharp and they separated. – Slide 1">
            <a:extLst>
              <a:ext uri="{FF2B5EF4-FFF2-40B4-BE49-F238E27FC236}">
                <a16:creationId xmlns:a16="http://schemas.microsoft.com/office/drawing/2014/main" id="{7BDF0673-157C-4746-59E4-1FA34316AF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855"/>
          <a:stretch/>
        </p:blipFill>
        <p:spPr bwMode="auto">
          <a:xfrm>
            <a:off x="1073150" y="2355435"/>
            <a:ext cx="361849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181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3600" dirty="0"/>
              <a:t>Acts 15:36-41</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427208" cy="5800888"/>
          </a:xfrm>
        </p:spPr>
        <p:txBody>
          <a:bodyPr>
            <a:noAutofit/>
          </a:bodyPr>
          <a:lstStyle/>
          <a:p>
            <a:r>
              <a:rPr lang="en-US" sz="3200" dirty="0"/>
              <a:t>40 And Paul chose Silas, and departed, being recommended by the brethren unto the grace of God.</a:t>
            </a:r>
          </a:p>
          <a:p>
            <a:r>
              <a:rPr lang="en-US" sz="3200" dirty="0"/>
              <a:t>41 And he went through Syria and Cilicia, confirming the churches.</a:t>
            </a:r>
          </a:p>
        </p:txBody>
      </p:sp>
      <p:pic>
        <p:nvPicPr>
          <p:cNvPr id="12290" name="Picture 2" descr="Paul teamed up with Silas and the church in Antioch and entrusted them to God’s care as they set off. – Slide 4">
            <a:extLst>
              <a:ext uri="{FF2B5EF4-FFF2-40B4-BE49-F238E27FC236}">
                <a16:creationId xmlns:a16="http://schemas.microsoft.com/office/drawing/2014/main" id="{E2641D38-6E79-0306-0D24-720A1509CA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94" r="14313"/>
          <a:stretch/>
        </p:blipFill>
        <p:spPr bwMode="auto">
          <a:xfrm>
            <a:off x="1073150" y="2398163"/>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492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739B3B2-043D-E83F-6178-45FF9C9379B1}"/>
              </a:ext>
            </a:extLst>
          </p:cNvPr>
          <p:cNvPicPr>
            <a:picLocks noGrp="1" noChangeAspect="1"/>
          </p:cNvPicPr>
          <p:nvPr>
            <p:ph type="pic" idx="1"/>
          </p:nvPr>
        </p:nvPicPr>
        <p:blipFill>
          <a:blip r:embed="rId2"/>
          <a:srcRect l="30734" r="30734"/>
          <a:stretch>
            <a:fillRect/>
          </a:stretch>
        </p:blipFill>
        <p:spPr>
          <a:prstGeom prst="rect">
            <a:avLst/>
          </a:prstGeom>
        </p:spPr>
      </p:pic>
      <p:sp>
        <p:nvSpPr>
          <p:cNvPr id="3" name="Title 2">
            <a:extLst>
              <a:ext uri="{FF2B5EF4-FFF2-40B4-BE49-F238E27FC236}">
                <a16:creationId xmlns:a16="http://schemas.microsoft.com/office/drawing/2014/main" id="{3CB1F109-0A12-0ED9-30E8-D4FD29F868C2}"/>
              </a:ext>
            </a:extLst>
          </p:cNvPr>
          <p:cNvSpPr>
            <a:spLocks noGrp="1"/>
          </p:cNvSpPr>
          <p:nvPr>
            <p:ph type="title"/>
          </p:nvPr>
        </p:nvSpPr>
        <p:spPr>
          <a:xfrm>
            <a:off x="504202" y="269193"/>
            <a:ext cx="5892968" cy="807578"/>
          </a:xfrm>
        </p:spPr>
        <p:txBody>
          <a:bodyPr>
            <a:normAutofit/>
          </a:bodyPr>
          <a:lstStyle/>
          <a:p>
            <a:r>
              <a:rPr lang="en-US" dirty="0"/>
              <a:t>Memory Text: Mark 1:14-15</a:t>
            </a:r>
          </a:p>
        </p:txBody>
      </p:sp>
      <p:sp>
        <p:nvSpPr>
          <p:cNvPr id="4" name="Text Placeholder 3">
            <a:extLst>
              <a:ext uri="{FF2B5EF4-FFF2-40B4-BE49-F238E27FC236}">
                <a16:creationId xmlns:a16="http://schemas.microsoft.com/office/drawing/2014/main" id="{7D109D9F-FF7E-D6BC-B607-719C08B89B4A}"/>
              </a:ext>
            </a:extLst>
          </p:cNvPr>
          <p:cNvSpPr>
            <a:spLocks noGrp="1"/>
          </p:cNvSpPr>
          <p:nvPr>
            <p:ph type="body" sz="half" idx="2"/>
          </p:nvPr>
        </p:nvSpPr>
        <p:spPr>
          <a:xfrm>
            <a:off x="504203" y="1162228"/>
            <a:ext cx="5591798" cy="5315484"/>
          </a:xfrm>
        </p:spPr>
        <p:txBody>
          <a:bodyPr>
            <a:noAutofit/>
          </a:bodyPr>
          <a:lstStyle/>
          <a:p>
            <a:r>
              <a:rPr lang="en-US" sz="3200" dirty="0"/>
              <a:t>Now after that John was put in prison, Jesus came into Galilee, preaching the gospel of the kingdom of God,  And saying, The time is fulfilled, and the kingdom of God is at hand: repent ye, and believe the gospel.</a:t>
            </a:r>
          </a:p>
        </p:txBody>
      </p:sp>
    </p:spTree>
    <p:extLst>
      <p:ext uri="{BB962C8B-B14F-4D97-AF65-F5344CB8AC3E}">
        <p14:creationId xmlns:p14="http://schemas.microsoft.com/office/powerpoint/2010/main" val="3246254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28D3A-8D8E-0428-784B-450B1D65BDF3}"/>
              </a:ext>
            </a:extLst>
          </p:cNvPr>
          <p:cNvSpPr>
            <a:spLocks noGrp="1"/>
          </p:cNvSpPr>
          <p:nvPr>
            <p:ph type="title"/>
          </p:nvPr>
        </p:nvSpPr>
        <p:spPr/>
        <p:txBody>
          <a:bodyPr/>
          <a:lstStyle/>
          <a:p>
            <a:r>
              <a:rPr lang="en-US" dirty="0"/>
              <a:t>From the SDA Bible Commentary</a:t>
            </a:r>
          </a:p>
        </p:txBody>
      </p:sp>
      <p:sp>
        <p:nvSpPr>
          <p:cNvPr id="3" name="Content Placeholder 2">
            <a:extLst>
              <a:ext uri="{FF2B5EF4-FFF2-40B4-BE49-F238E27FC236}">
                <a16:creationId xmlns:a16="http://schemas.microsoft.com/office/drawing/2014/main" id="{8A21085E-ADA0-5094-DC42-B8A0B7600EFC}"/>
              </a:ext>
            </a:extLst>
          </p:cNvPr>
          <p:cNvSpPr>
            <a:spLocks noGrp="1"/>
          </p:cNvSpPr>
          <p:nvPr>
            <p:ph idx="1"/>
          </p:nvPr>
        </p:nvSpPr>
        <p:spPr/>
        <p:txBody>
          <a:bodyPr>
            <a:normAutofit/>
          </a:bodyPr>
          <a:lstStyle/>
          <a:p>
            <a:pPr marL="0" indent="0">
              <a:buNone/>
            </a:pPr>
            <a:r>
              <a:rPr lang="en-US" sz="2800" dirty="0"/>
              <a:t>“Undoubtedly it was Barnabas’ family relationship with John Mark that led him to wish to take the young man once more on a missionary tour, to give him an opportunity to show his fitness for service. To Paul, the earnest and courageous warrior for Christ, anyone who had so acted seemed, in the Lord’s own words, not “fit for the kingdom of God,” and was in need of discipline, of rejection at least for a time, to fit himself for further work.”</a:t>
            </a:r>
          </a:p>
        </p:txBody>
      </p:sp>
    </p:spTree>
    <p:extLst>
      <p:ext uri="{BB962C8B-B14F-4D97-AF65-F5344CB8AC3E}">
        <p14:creationId xmlns:p14="http://schemas.microsoft.com/office/powerpoint/2010/main" val="4013513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71E2D-E980-9C6E-3C89-3CCE4B1AD9D4}"/>
              </a:ext>
            </a:extLst>
          </p:cNvPr>
          <p:cNvSpPr>
            <a:spLocks noGrp="1"/>
          </p:cNvSpPr>
          <p:nvPr>
            <p:ph type="title"/>
          </p:nvPr>
        </p:nvSpPr>
        <p:spPr/>
        <p:txBody>
          <a:bodyPr/>
          <a:lstStyle/>
          <a:p>
            <a:r>
              <a:rPr lang="en-US" dirty="0"/>
              <a:t>Who’s Mark?  </a:t>
            </a:r>
          </a:p>
        </p:txBody>
      </p:sp>
      <p:sp>
        <p:nvSpPr>
          <p:cNvPr id="3" name="Text Placeholder 2">
            <a:extLst>
              <a:ext uri="{FF2B5EF4-FFF2-40B4-BE49-F238E27FC236}">
                <a16:creationId xmlns:a16="http://schemas.microsoft.com/office/drawing/2014/main" id="{127DE76E-4F2D-B6DA-A1CC-AEB40790BDDC}"/>
              </a:ext>
            </a:extLst>
          </p:cNvPr>
          <p:cNvSpPr>
            <a:spLocks noGrp="1"/>
          </p:cNvSpPr>
          <p:nvPr>
            <p:ph type="body" idx="1"/>
          </p:nvPr>
        </p:nvSpPr>
        <p:spPr/>
        <p:txBody>
          <a:bodyPr/>
          <a:lstStyle/>
          <a:p>
            <a:r>
              <a:rPr lang="en-US" dirty="0"/>
              <a:t>SDA Bible Commentaries Volume 6</a:t>
            </a:r>
          </a:p>
        </p:txBody>
      </p:sp>
      <p:sp>
        <p:nvSpPr>
          <p:cNvPr id="4" name="Text Placeholder 3">
            <a:extLst>
              <a:ext uri="{FF2B5EF4-FFF2-40B4-BE49-F238E27FC236}">
                <a16:creationId xmlns:a16="http://schemas.microsoft.com/office/drawing/2014/main" id="{3A4A6A23-F442-249B-DB27-FC256190490B}"/>
              </a:ext>
            </a:extLst>
          </p:cNvPr>
          <p:cNvSpPr>
            <a:spLocks noGrp="1"/>
          </p:cNvSpPr>
          <p:nvPr>
            <p:ph type="body" sz="quarter" idx="16"/>
          </p:nvPr>
        </p:nvSpPr>
        <p:spPr>
          <a:xfrm>
            <a:off x="7343906" y="1124185"/>
            <a:ext cx="4338195" cy="5225340"/>
          </a:xfrm>
        </p:spPr>
        <p:txBody>
          <a:bodyPr>
            <a:normAutofit lnSpcReduction="10000"/>
          </a:bodyPr>
          <a:lstStyle/>
          <a:p>
            <a:r>
              <a:rPr lang="en-US" sz="3200" dirty="0"/>
              <a:t>Fortunately, several verses in his letters reveal that Paul once more received John Mark as a fellow worker, even learning to recognize in John Mark one who was “profitable” to him “for the ministry.”</a:t>
            </a:r>
          </a:p>
        </p:txBody>
      </p:sp>
    </p:spTree>
    <p:extLst>
      <p:ext uri="{BB962C8B-B14F-4D97-AF65-F5344CB8AC3E}">
        <p14:creationId xmlns:p14="http://schemas.microsoft.com/office/powerpoint/2010/main" val="352749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2800" dirty="0"/>
              <a:t>Colossians 4:10-11</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964822" cy="5800888"/>
          </a:xfrm>
        </p:spPr>
        <p:txBody>
          <a:bodyPr>
            <a:noAutofit/>
          </a:bodyPr>
          <a:lstStyle/>
          <a:p>
            <a:r>
              <a:rPr lang="en-US" sz="3200" dirty="0"/>
              <a:t>10 Aristarchus my </a:t>
            </a:r>
            <a:r>
              <a:rPr lang="en-US" sz="3200" dirty="0" err="1"/>
              <a:t>fellowprisoner</a:t>
            </a:r>
            <a:r>
              <a:rPr lang="en-US" sz="3200" dirty="0"/>
              <a:t> </a:t>
            </a:r>
            <a:r>
              <a:rPr lang="en-US" sz="3200" dirty="0" err="1"/>
              <a:t>saluteth</a:t>
            </a:r>
            <a:r>
              <a:rPr lang="en-US" sz="3200" dirty="0"/>
              <a:t> you, and </a:t>
            </a:r>
            <a:r>
              <a:rPr lang="en-US" sz="3200" dirty="0">
                <a:solidFill>
                  <a:schemeClr val="accent1">
                    <a:lumMod val="40000"/>
                    <a:lumOff val="60000"/>
                  </a:schemeClr>
                </a:solidFill>
              </a:rPr>
              <a:t>Marcus, sister's son to Barnabas</a:t>
            </a:r>
            <a:r>
              <a:rPr lang="en-US" sz="3200" dirty="0"/>
              <a:t>, (touching whom ye received commandments: if he come unto you, receive him;)</a:t>
            </a:r>
          </a:p>
          <a:p>
            <a:r>
              <a:rPr lang="en-US" sz="3200" dirty="0"/>
              <a:t>11 And Jesus, which is called Justus, who are of the circumcision. </a:t>
            </a:r>
            <a:r>
              <a:rPr lang="en-US" sz="3200" dirty="0">
                <a:solidFill>
                  <a:schemeClr val="accent1">
                    <a:lumMod val="40000"/>
                    <a:lumOff val="60000"/>
                  </a:schemeClr>
                </a:solidFill>
              </a:rPr>
              <a:t>These only are my </a:t>
            </a:r>
            <a:r>
              <a:rPr lang="en-US" sz="3200" dirty="0" err="1">
                <a:solidFill>
                  <a:schemeClr val="accent1">
                    <a:lumMod val="40000"/>
                    <a:lumOff val="60000"/>
                  </a:schemeClr>
                </a:solidFill>
              </a:rPr>
              <a:t>fellowworkers</a:t>
            </a:r>
            <a:r>
              <a:rPr lang="en-US" sz="3200" dirty="0">
                <a:solidFill>
                  <a:schemeClr val="accent1">
                    <a:lumMod val="40000"/>
                    <a:lumOff val="60000"/>
                  </a:schemeClr>
                </a:solidFill>
              </a:rPr>
              <a:t> unto the kingdom of God, which have been a comfort unto me.</a:t>
            </a:r>
          </a:p>
        </p:txBody>
      </p:sp>
      <p:pic>
        <p:nvPicPr>
          <p:cNvPr id="13314" name="Picture 2" descr="What Was Prison Like for Paul? – Marc Sims">
            <a:extLst>
              <a:ext uri="{FF2B5EF4-FFF2-40B4-BE49-F238E27FC236}">
                <a16:creationId xmlns:a16="http://schemas.microsoft.com/office/drawing/2014/main" id="{100D520B-334F-F169-AF06-6A3AB48FEA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957" r="23983"/>
          <a:stretch/>
        </p:blipFill>
        <p:spPr bwMode="auto">
          <a:xfrm>
            <a:off x="1073151" y="2383879"/>
            <a:ext cx="3547533" cy="3881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664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2800" dirty="0"/>
              <a:t>Colossians 4:10-11</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964822" cy="5800888"/>
          </a:xfrm>
        </p:spPr>
        <p:txBody>
          <a:bodyPr>
            <a:noAutofit/>
          </a:bodyPr>
          <a:lstStyle/>
          <a:p>
            <a:r>
              <a:rPr lang="en-US" sz="3200" dirty="0"/>
              <a:t>24 Marcus, Aristarchus, Demas, Lucas, my </a:t>
            </a:r>
            <a:r>
              <a:rPr lang="en-US" sz="3200" dirty="0" err="1"/>
              <a:t>fellowlabourers</a:t>
            </a:r>
            <a:r>
              <a:rPr lang="en-US" sz="3200" dirty="0"/>
              <a:t>.</a:t>
            </a:r>
          </a:p>
          <a:p>
            <a:r>
              <a:rPr lang="en-US" sz="3200" dirty="0"/>
              <a:t>25 The grace of our Lord Jesus Christ be with your spirit. Amen.</a:t>
            </a:r>
            <a:endParaRPr lang="en-US" sz="3200" dirty="0">
              <a:solidFill>
                <a:schemeClr val="accent1">
                  <a:lumMod val="40000"/>
                  <a:lumOff val="60000"/>
                </a:schemeClr>
              </a:solidFill>
            </a:endParaRPr>
          </a:p>
        </p:txBody>
      </p:sp>
      <p:pic>
        <p:nvPicPr>
          <p:cNvPr id="4" name="Picture 2" descr="10. Paul's Imprisonment, Release, and Death (Acts 24-28, 57-65 AD). Apostle  Paul: Passionate Discipleship">
            <a:extLst>
              <a:ext uri="{FF2B5EF4-FFF2-40B4-BE49-F238E27FC236}">
                <a16:creationId xmlns:a16="http://schemas.microsoft.com/office/drawing/2014/main" id="{939FC9A2-FED0-CF05-8896-E1AEE73D30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629"/>
          <a:stretch/>
        </p:blipFill>
        <p:spPr bwMode="auto">
          <a:xfrm>
            <a:off x="1073151" y="2418460"/>
            <a:ext cx="3618491" cy="3591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214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2800" dirty="0"/>
              <a:t>2 Timothy 4:9-11</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964822" cy="5800888"/>
          </a:xfrm>
        </p:spPr>
        <p:txBody>
          <a:bodyPr>
            <a:noAutofit/>
          </a:bodyPr>
          <a:lstStyle/>
          <a:p>
            <a:r>
              <a:rPr lang="en-US" sz="3200" dirty="0"/>
              <a:t>9 Do thy diligence to come shortly unto me:</a:t>
            </a:r>
          </a:p>
          <a:p>
            <a:r>
              <a:rPr lang="en-US" sz="3200" dirty="0"/>
              <a:t>10 For Demas hath forsaken me, having loved this present world, and is departed unto Thessalonica; </a:t>
            </a:r>
            <a:r>
              <a:rPr lang="en-US" sz="3200" dirty="0" err="1"/>
              <a:t>Crescens</a:t>
            </a:r>
            <a:r>
              <a:rPr lang="en-US" sz="3200" dirty="0"/>
              <a:t> to Galatia, Titus unto Dalmatia.</a:t>
            </a:r>
          </a:p>
          <a:p>
            <a:r>
              <a:rPr lang="en-US" sz="3200" dirty="0"/>
              <a:t>11 Only Luke is with me. </a:t>
            </a:r>
            <a:r>
              <a:rPr lang="en-US" sz="3200" dirty="0">
                <a:solidFill>
                  <a:schemeClr val="accent1">
                    <a:lumMod val="40000"/>
                    <a:lumOff val="60000"/>
                  </a:schemeClr>
                </a:solidFill>
              </a:rPr>
              <a:t>Take Mark, and bring him with thee: for he is profitable to me for the ministry.</a:t>
            </a:r>
          </a:p>
        </p:txBody>
      </p:sp>
      <p:pic>
        <p:nvPicPr>
          <p:cNvPr id="14338" name="Picture 2" descr="How long was The Apostle Paul imprisoned? - Quora">
            <a:extLst>
              <a:ext uri="{FF2B5EF4-FFF2-40B4-BE49-F238E27FC236}">
                <a16:creationId xmlns:a16="http://schemas.microsoft.com/office/drawing/2014/main" id="{738A87C3-0798-7BB2-E7A7-C35F077F72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659" r="5314"/>
          <a:stretch/>
        </p:blipFill>
        <p:spPr bwMode="auto">
          <a:xfrm>
            <a:off x="1073150" y="2411873"/>
            <a:ext cx="3618491" cy="3655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3919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71E2D-E980-9C6E-3C89-3CCE4B1AD9D4}"/>
              </a:ext>
            </a:extLst>
          </p:cNvPr>
          <p:cNvSpPr>
            <a:spLocks noGrp="1"/>
          </p:cNvSpPr>
          <p:nvPr>
            <p:ph type="title"/>
          </p:nvPr>
        </p:nvSpPr>
        <p:spPr/>
        <p:txBody>
          <a:bodyPr/>
          <a:lstStyle/>
          <a:p>
            <a:r>
              <a:rPr lang="en-US" dirty="0"/>
              <a:t>Who’s Mark?  </a:t>
            </a:r>
          </a:p>
        </p:txBody>
      </p:sp>
      <p:sp>
        <p:nvSpPr>
          <p:cNvPr id="3" name="Text Placeholder 2">
            <a:extLst>
              <a:ext uri="{FF2B5EF4-FFF2-40B4-BE49-F238E27FC236}">
                <a16:creationId xmlns:a16="http://schemas.microsoft.com/office/drawing/2014/main" id="{127DE76E-4F2D-B6DA-A1CC-AEB40790BDDC}"/>
              </a:ext>
            </a:extLst>
          </p:cNvPr>
          <p:cNvSpPr>
            <a:spLocks noGrp="1"/>
          </p:cNvSpPr>
          <p:nvPr>
            <p:ph type="body" idx="1"/>
          </p:nvPr>
        </p:nvSpPr>
        <p:spPr/>
        <p:txBody>
          <a:bodyPr/>
          <a:lstStyle/>
          <a:p>
            <a:r>
              <a:rPr lang="en-US" dirty="0"/>
              <a:t>SDA Bible Commentaries Volume 6</a:t>
            </a:r>
          </a:p>
        </p:txBody>
      </p:sp>
      <p:sp>
        <p:nvSpPr>
          <p:cNvPr id="4" name="Text Placeholder 3">
            <a:extLst>
              <a:ext uri="{FF2B5EF4-FFF2-40B4-BE49-F238E27FC236}">
                <a16:creationId xmlns:a16="http://schemas.microsoft.com/office/drawing/2014/main" id="{3A4A6A23-F442-249B-DB27-FC256190490B}"/>
              </a:ext>
            </a:extLst>
          </p:cNvPr>
          <p:cNvSpPr>
            <a:spLocks noGrp="1"/>
          </p:cNvSpPr>
          <p:nvPr>
            <p:ph type="body" sz="quarter" idx="16"/>
          </p:nvPr>
        </p:nvSpPr>
        <p:spPr>
          <a:xfrm>
            <a:off x="7343906" y="1124185"/>
            <a:ext cx="4338195" cy="5225340"/>
          </a:xfrm>
        </p:spPr>
        <p:txBody>
          <a:bodyPr>
            <a:normAutofit lnSpcReduction="10000"/>
          </a:bodyPr>
          <a:lstStyle/>
          <a:p>
            <a:r>
              <a:rPr lang="en-US" sz="3200" dirty="0"/>
              <a:t>After working with Barnabas in Cyprus, Mark apparently returned to Peter, and was with him in Rome. It may have been in connection with this stay at Rome that Mark labored once more with Paul.</a:t>
            </a:r>
          </a:p>
        </p:txBody>
      </p:sp>
    </p:spTree>
    <p:extLst>
      <p:ext uri="{BB962C8B-B14F-4D97-AF65-F5344CB8AC3E}">
        <p14:creationId xmlns:p14="http://schemas.microsoft.com/office/powerpoint/2010/main" val="3338369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D7A2D-956D-C715-5A63-5B244721968D}"/>
              </a:ext>
            </a:extLst>
          </p:cNvPr>
          <p:cNvSpPr>
            <a:spLocks noGrp="1"/>
          </p:cNvSpPr>
          <p:nvPr>
            <p:ph type="title"/>
          </p:nvPr>
        </p:nvSpPr>
        <p:spPr>
          <a:xfrm>
            <a:off x="810000" y="444381"/>
            <a:ext cx="10561418" cy="3975815"/>
          </a:xfrm>
        </p:spPr>
        <p:txBody>
          <a:bodyPr/>
          <a:lstStyle/>
          <a:p>
            <a:r>
              <a:rPr lang="en-US" sz="3600" dirty="0"/>
              <a:t>Papias, bishop of the city of Hierapolis, about 10 mi. (16 km.) from </a:t>
            </a:r>
            <a:r>
              <a:rPr lang="en-US" sz="3600" dirty="0" err="1"/>
              <a:t>Collossae</a:t>
            </a:r>
            <a:r>
              <a:rPr lang="en-US" sz="3600" dirty="0"/>
              <a:t> and Laodicea in Asia Minor, is the first known writer who speaks of Mark as the author of the Gospel bearing the name Mark. In his Interpretations, as quoted in Eusebius ( Ecclesiastical History iii. 39. 15; Loeb ed., vol. 1 , p. 297), he states:</a:t>
            </a:r>
          </a:p>
        </p:txBody>
      </p:sp>
      <p:sp>
        <p:nvSpPr>
          <p:cNvPr id="3" name="Text Placeholder 2">
            <a:extLst>
              <a:ext uri="{FF2B5EF4-FFF2-40B4-BE49-F238E27FC236}">
                <a16:creationId xmlns:a16="http://schemas.microsoft.com/office/drawing/2014/main" id="{E82A8440-FA1B-A5A0-BF6C-FC9ED7C4B07F}"/>
              </a:ext>
            </a:extLst>
          </p:cNvPr>
          <p:cNvSpPr>
            <a:spLocks noGrp="1"/>
          </p:cNvSpPr>
          <p:nvPr>
            <p:ph type="body" idx="1"/>
          </p:nvPr>
        </p:nvSpPr>
        <p:spPr/>
        <p:txBody>
          <a:bodyPr/>
          <a:lstStyle/>
          <a:p>
            <a:r>
              <a:rPr lang="en-US" dirty="0"/>
              <a:t>SDA Bible Commentary Volume 5, Intro to Mark</a:t>
            </a:r>
          </a:p>
        </p:txBody>
      </p:sp>
    </p:spTree>
    <p:extLst>
      <p:ext uri="{BB962C8B-B14F-4D97-AF65-F5344CB8AC3E}">
        <p14:creationId xmlns:p14="http://schemas.microsoft.com/office/powerpoint/2010/main" val="3540429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CBE2C-89D5-34E2-48B8-6901FE6121AE}"/>
              </a:ext>
            </a:extLst>
          </p:cNvPr>
          <p:cNvSpPr>
            <a:spLocks noGrp="1"/>
          </p:cNvSpPr>
          <p:nvPr>
            <p:ph type="title"/>
          </p:nvPr>
        </p:nvSpPr>
        <p:spPr/>
        <p:txBody>
          <a:bodyPr/>
          <a:lstStyle/>
          <a:p>
            <a:r>
              <a:rPr lang="en-US" sz="3200" dirty="0"/>
              <a:t>SDA Bible Commentary Volume 5, Intro to Mark</a:t>
            </a:r>
          </a:p>
        </p:txBody>
      </p:sp>
      <p:sp>
        <p:nvSpPr>
          <p:cNvPr id="3" name="Content Placeholder 2">
            <a:extLst>
              <a:ext uri="{FF2B5EF4-FFF2-40B4-BE49-F238E27FC236}">
                <a16:creationId xmlns:a16="http://schemas.microsoft.com/office/drawing/2014/main" id="{F45C8572-59F4-4471-740B-C28C328BDC2F}"/>
              </a:ext>
            </a:extLst>
          </p:cNvPr>
          <p:cNvSpPr>
            <a:spLocks noGrp="1"/>
          </p:cNvSpPr>
          <p:nvPr>
            <p:ph idx="1"/>
          </p:nvPr>
        </p:nvSpPr>
        <p:spPr>
          <a:xfrm>
            <a:off x="297678" y="2050991"/>
            <a:ext cx="11596643" cy="4674550"/>
          </a:xfrm>
        </p:spPr>
        <p:txBody>
          <a:bodyPr>
            <a:normAutofit/>
          </a:bodyPr>
          <a:lstStyle/>
          <a:p>
            <a:pPr marL="0" indent="0">
              <a:buNone/>
            </a:pPr>
            <a:r>
              <a:rPr lang="en-US" sz="2800" dirty="0"/>
              <a:t>“And the Presbyter [most probably the presbyter John] used to say this, “Mark became Peter’s interpreter and wrote accurately all that he remembered, not, indeed, in order, of the things said or done by the Lord. For he had not heard the Lord, nor had he followed him, but later on, as I said, followed Peter, who used to give teaching as necessity demanded but not making, as it were, an arrangement of the Lord’s oracles, so that Mark did nothing wrong in thus writing down single points as he remembered them. For to one thing he gave attention, to leave out nothing of what he had heard and to make no false statements in them.’””</a:t>
            </a:r>
          </a:p>
        </p:txBody>
      </p:sp>
    </p:spTree>
    <p:extLst>
      <p:ext uri="{BB962C8B-B14F-4D97-AF65-F5344CB8AC3E}">
        <p14:creationId xmlns:p14="http://schemas.microsoft.com/office/powerpoint/2010/main" val="1192563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D7A2D-956D-C715-5A63-5B244721968D}"/>
              </a:ext>
            </a:extLst>
          </p:cNvPr>
          <p:cNvSpPr>
            <a:spLocks noGrp="1"/>
          </p:cNvSpPr>
          <p:nvPr>
            <p:ph type="title"/>
          </p:nvPr>
        </p:nvSpPr>
        <p:spPr>
          <a:xfrm>
            <a:off x="546931" y="145279"/>
            <a:ext cx="11382997" cy="4495087"/>
          </a:xfrm>
        </p:spPr>
        <p:txBody>
          <a:bodyPr/>
          <a:lstStyle/>
          <a:p>
            <a:r>
              <a:rPr lang="en-US" sz="3200" dirty="0"/>
              <a:t>Papias’ report is taken generally to imply that Mark served as a translator for the apostle Peter when he addressed audiences in whose language he was not fluent, apparently on journeys in lands where Aramaic, Peter’s native tongue, was not spoken. However, see AA 40. Presumably, Mark translated Peter’s gospel account so often that he became familiar with it and thus was prepared to write the gospel narrative under inspiration of the Holy spirit.</a:t>
            </a:r>
          </a:p>
        </p:txBody>
      </p:sp>
      <p:sp>
        <p:nvSpPr>
          <p:cNvPr id="3" name="Text Placeholder 2">
            <a:extLst>
              <a:ext uri="{FF2B5EF4-FFF2-40B4-BE49-F238E27FC236}">
                <a16:creationId xmlns:a16="http://schemas.microsoft.com/office/drawing/2014/main" id="{E82A8440-FA1B-A5A0-BF6C-FC9ED7C4B07F}"/>
              </a:ext>
            </a:extLst>
          </p:cNvPr>
          <p:cNvSpPr>
            <a:spLocks noGrp="1"/>
          </p:cNvSpPr>
          <p:nvPr>
            <p:ph type="body" idx="1"/>
          </p:nvPr>
        </p:nvSpPr>
        <p:spPr/>
        <p:txBody>
          <a:bodyPr/>
          <a:lstStyle/>
          <a:p>
            <a:r>
              <a:rPr lang="en-US" dirty="0"/>
              <a:t>SDA Bible Commentary Volume 5, Intro to Mark</a:t>
            </a:r>
          </a:p>
        </p:txBody>
      </p:sp>
    </p:spTree>
    <p:extLst>
      <p:ext uri="{BB962C8B-B14F-4D97-AF65-F5344CB8AC3E}">
        <p14:creationId xmlns:p14="http://schemas.microsoft.com/office/powerpoint/2010/main" val="3320584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2800" dirty="0"/>
              <a:t>1 Peter 5:13-14</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964822" cy="5800888"/>
          </a:xfrm>
        </p:spPr>
        <p:txBody>
          <a:bodyPr>
            <a:noAutofit/>
          </a:bodyPr>
          <a:lstStyle/>
          <a:p>
            <a:r>
              <a:rPr lang="en-US" sz="3200" dirty="0"/>
              <a:t>13 The church that is at Babylon, elected together with you, </a:t>
            </a:r>
            <a:r>
              <a:rPr lang="en-US" sz="3200" dirty="0" err="1"/>
              <a:t>saluteth</a:t>
            </a:r>
            <a:r>
              <a:rPr lang="en-US" sz="3200" dirty="0"/>
              <a:t> you; and so doth </a:t>
            </a:r>
            <a:r>
              <a:rPr lang="en-US" sz="3200" dirty="0">
                <a:solidFill>
                  <a:schemeClr val="accent1">
                    <a:lumMod val="40000"/>
                    <a:lumOff val="60000"/>
                  </a:schemeClr>
                </a:solidFill>
              </a:rPr>
              <a:t>Marcus my son</a:t>
            </a:r>
            <a:r>
              <a:rPr lang="en-US" sz="3200" dirty="0"/>
              <a:t>.</a:t>
            </a:r>
          </a:p>
          <a:p>
            <a:r>
              <a:rPr lang="en-US" sz="3200" dirty="0"/>
              <a:t>14 Greet ye one another with a kiss of charity. Peace be with you all that are in Christ Jesus. Amen.</a:t>
            </a:r>
            <a:endParaRPr lang="en-US" sz="3200" dirty="0">
              <a:solidFill>
                <a:schemeClr val="accent1">
                  <a:lumMod val="40000"/>
                  <a:lumOff val="60000"/>
                </a:schemeClr>
              </a:solidFill>
            </a:endParaRPr>
          </a:p>
        </p:txBody>
      </p:sp>
      <p:pic>
        <p:nvPicPr>
          <p:cNvPr id="16386" name="Picture 2" descr="The First Letter of Peter | Don Davis">
            <a:extLst>
              <a:ext uri="{FF2B5EF4-FFF2-40B4-BE49-F238E27FC236}">
                <a16:creationId xmlns:a16="http://schemas.microsoft.com/office/drawing/2014/main" id="{C789384F-87F0-A0A4-2CE7-3D9C4FAE22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542" r="1714" b="9915"/>
          <a:stretch/>
        </p:blipFill>
        <p:spPr bwMode="auto">
          <a:xfrm>
            <a:off x="1073151" y="2365984"/>
            <a:ext cx="3547533" cy="3727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018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71E2D-E980-9C6E-3C89-3CCE4B1AD9D4}"/>
              </a:ext>
            </a:extLst>
          </p:cNvPr>
          <p:cNvSpPr>
            <a:spLocks noGrp="1"/>
          </p:cNvSpPr>
          <p:nvPr>
            <p:ph type="title"/>
          </p:nvPr>
        </p:nvSpPr>
        <p:spPr/>
        <p:txBody>
          <a:bodyPr/>
          <a:lstStyle/>
          <a:p>
            <a:r>
              <a:rPr lang="en-US" dirty="0"/>
              <a:t>Who’s Mark?  </a:t>
            </a:r>
          </a:p>
        </p:txBody>
      </p:sp>
      <p:sp>
        <p:nvSpPr>
          <p:cNvPr id="3" name="Text Placeholder 2">
            <a:extLst>
              <a:ext uri="{FF2B5EF4-FFF2-40B4-BE49-F238E27FC236}">
                <a16:creationId xmlns:a16="http://schemas.microsoft.com/office/drawing/2014/main" id="{127DE76E-4F2D-B6DA-A1CC-AEB40790BDDC}"/>
              </a:ext>
            </a:extLst>
          </p:cNvPr>
          <p:cNvSpPr>
            <a:spLocks noGrp="1"/>
          </p:cNvSpPr>
          <p:nvPr>
            <p:ph type="body" idx="1"/>
          </p:nvPr>
        </p:nvSpPr>
        <p:spPr/>
        <p:txBody>
          <a:bodyPr/>
          <a:lstStyle/>
          <a:p>
            <a:r>
              <a:rPr lang="en-US" dirty="0"/>
              <a:t>From the SDA Bible Commentary Volume 5</a:t>
            </a:r>
          </a:p>
        </p:txBody>
      </p:sp>
      <p:sp>
        <p:nvSpPr>
          <p:cNvPr id="4" name="Text Placeholder 3">
            <a:extLst>
              <a:ext uri="{FF2B5EF4-FFF2-40B4-BE49-F238E27FC236}">
                <a16:creationId xmlns:a16="http://schemas.microsoft.com/office/drawing/2014/main" id="{3A4A6A23-F442-249B-DB27-FC256190490B}"/>
              </a:ext>
            </a:extLst>
          </p:cNvPr>
          <p:cNvSpPr>
            <a:spLocks noGrp="1"/>
          </p:cNvSpPr>
          <p:nvPr>
            <p:ph type="body" sz="quarter" idx="16"/>
          </p:nvPr>
        </p:nvSpPr>
        <p:spPr>
          <a:xfrm>
            <a:off x="7343906" y="1124185"/>
            <a:ext cx="4338195" cy="5225340"/>
          </a:xfrm>
        </p:spPr>
        <p:txBody>
          <a:bodyPr>
            <a:normAutofit lnSpcReduction="10000"/>
          </a:bodyPr>
          <a:lstStyle/>
          <a:p>
            <a:r>
              <a:rPr lang="en-US" sz="3200" dirty="0"/>
              <a:t>“The unanimous and consistent testimony of Christian tradition points to John Mark as the author of the Gospel that bears his name. The name Mark is from the Latin Marcus, and is the surname of the writer.”  </a:t>
            </a:r>
          </a:p>
        </p:txBody>
      </p:sp>
    </p:spTree>
    <p:extLst>
      <p:ext uri="{BB962C8B-B14F-4D97-AF65-F5344CB8AC3E}">
        <p14:creationId xmlns:p14="http://schemas.microsoft.com/office/powerpoint/2010/main" val="806914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C814E-912C-C76A-4BBD-59244F0E2700}"/>
              </a:ext>
            </a:extLst>
          </p:cNvPr>
          <p:cNvSpPr>
            <a:spLocks noGrp="1"/>
          </p:cNvSpPr>
          <p:nvPr>
            <p:ph type="ctrTitle"/>
          </p:nvPr>
        </p:nvSpPr>
        <p:spPr/>
        <p:txBody>
          <a:bodyPr/>
          <a:lstStyle/>
          <a:p>
            <a:r>
              <a:rPr lang="en-US" dirty="0"/>
              <a:t>Mark introduces the Gospel</a:t>
            </a:r>
          </a:p>
        </p:txBody>
      </p:sp>
      <p:sp>
        <p:nvSpPr>
          <p:cNvPr id="3" name="Subtitle 2">
            <a:extLst>
              <a:ext uri="{FF2B5EF4-FFF2-40B4-BE49-F238E27FC236}">
                <a16:creationId xmlns:a16="http://schemas.microsoft.com/office/drawing/2014/main" id="{C08644CE-6EAA-6F1C-4649-F4D549E94E5D}"/>
              </a:ext>
            </a:extLst>
          </p:cNvPr>
          <p:cNvSpPr>
            <a:spLocks noGrp="1"/>
          </p:cNvSpPr>
          <p:nvPr>
            <p:ph type="subTitle" idx="1"/>
          </p:nvPr>
        </p:nvSpPr>
        <p:spPr>
          <a:xfrm>
            <a:off x="810001" y="5280846"/>
            <a:ext cx="10572000" cy="880671"/>
          </a:xfrm>
        </p:spPr>
        <p:txBody>
          <a:bodyPr>
            <a:normAutofit/>
          </a:bodyPr>
          <a:lstStyle/>
          <a:p>
            <a:r>
              <a:rPr lang="en-US" sz="4400" dirty="0"/>
              <a:t>Mark 1: 1-15</a:t>
            </a:r>
          </a:p>
        </p:txBody>
      </p:sp>
    </p:spTree>
    <p:extLst>
      <p:ext uri="{BB962C8B-B14F-4D97-AF65-F5344CB8AC3E}">
        <p14:creationId xmlns:p14="http://schemas.microsoft.com/office/powerpoint/2010/main" val="603316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Gospel: </a:t>
            </a:r>
            <a:br>
              <a:rPr lang="en-US" sz="3600" dirty="0"/>
            </a:br>
            <a:r>
              <a:rPr lang="en-US" sz="3600" dirty="0"/>
              <a:t>Mark 1:1-15</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964822" cy="5800888"/>
          </a:xfrm>
        </p:spPr>
        <p:txBody>
          <a:bodyPr>
            <a:noAutofit/>
          </a:bodyPr>
          <a:lstStyle/>
          <a:p>
            <a:r>
              <a:rPr lang="en-US" sz="3200" dirty="0"/>
              <a:t>1 The beginning of the gospel of Jesus Christ, the Son of God;</a:t>
            </a:r>
          </a:p>
          <a:p>
            <a:r>
              <a:rPr lang="en-US" sz="3200" dirty="0"/>
              <a:t>2 As it is written in the prophets, Behold, I send my messenger before thy face, which shall prepare thy way before thee.</a:t>
            </a:r>
          </a:p>
          <a:p>
            <a:r>
              <a:rPr lang="en-US" sz="3200" dirty="0"/>
              <a:t>3 The voice of one crying in the wilderness, Prepare ye the way of the Lord, make his paths straight.</a:t>
            </a:r>
            <a:endParaRPr lang="en-US" sz="3200" dirty="0">
              <a:solidFill>
                <a:schemeClr val="accent1">
                  <a:lumMod val="40000"/>
                  <a:lumOff val="60000"/>
                </a:schemeClr>
              </a:solidFill>
            </a:endParaRPr>
          </a:p>
        </p:txBody>
      </p:sp>
      <p:pic>
        <p:nvPicPr>
          <p:cNvPr id="4" name="Picture 2" descr="How Is Saint John The Baptist Usually Depicted? | Christian.net">
            <a:extLst>
              <a:ext uri="{FF2B5EF4-FFF2-40B4-BE49-F238E27FC236}">
                <a16:creationId xmlns:a16="http://schemas.microsoft.com/office/drawing/2014/main" id="{40CFDC69-70A1-EB18-823F-70F94F7C43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044" r="17235"/>
          <a:stretch/>
        </p:blipFill>
        <p:spPr bwMode="auto">
          <a:xfrm>
            <a:off x="1073150" y="2324456"/>
            <a:ext cx="3547534" cy="3772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828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Gospel: </a:t>
            </a:r>
            <a:br>
              <a:rPr lang="en-US" sz="3600" dirty="0"/>
            </a:br>
            <a:r>
              <a:rPr lang="en-US" sz="3600" dirty="0"/>
              <a:t>Mark 1:4-15</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964822" cy="5800888"/>
          </a:xfrm>
        </p:spPr>
        <p:txBody>
          <a:bodyPr>
            <a:noAutofit/>
          </a:bodyPr>
          <a:lstStyle/>
          <a:p>
            <a:r>
              <a:rPr lang="en-US" sz="3200" dirty="0"/>
              <a:t>4 John did baptize in the wilderness, and preach the baptism of repentance for the remission of sins.</a:t>
            </a:r>
          </a:p>
          <a:p>
            <a:r>
              <a:rPr lang="en-US" sz="3200" dirty="0"/>
              <a:t>5 And there went out unto him all the land of Judaea, and they of Jerusalem, and were all baptized of him in the river of Jordan, confessing their sins.</a:t>
            </a:r>
            <a:endParaRPr lang="en-US" sz="3200" dirty="0">
              <a:solidFill>
                <a:schemeClr val="accent1">
                  <a:lumMod val="40000"/>
                  <a:lumOff val="60000"/>
                </a:schemeClr>
              </a:solidFill>
            </a:endParaRPr>
          </a:p>
        </p:txBody>
      </p:sp>
      <p:pic>
        <p:nvPicPr>
          <p:cNvPr id="18434" name="Picture 2" descr="Who Was John the Baptist?">
            <a:extLst>
              <a:ext uri="{FF2B5EF4-FFF2-40B4-BE49-F238E27FC236}">
                <a16:creationId xmlns:a16="http://schemas.microsoft.com/office/drawing/2014/main" id="{2DF5D7E9-50AA-EB91-3238-41B0501DB8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649" r="20298"/>
          <a:stretch/>
        </p:blipFill>
        <p:spPr bwMode="auto">
          <a:xfrm>
            <a:off x="1073151" y="2361880"/>
            <a:ext cx="3547534" cy="3281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7582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Gospel: </a:t>
            </a:r>
            <a:br>
              <a:rPr lang="en-US" sz="3600" dirty="0"/>
            </a:br>
            <a:r>
              <a:rPr lang="en-US" sz="3600" dirty="0"/>
              <a:t>Mark 1:6-15</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964822" cy="5800888"/>
          </a:xfrm>
        </p:spPr>
        <p:txBody>
          <a:bodyPr>
            <a:noAutofit/>
          </a:bodyPr>
          <a:lstStyle/>
          <a:p>
            <a:r>
              <a:rPr lang="en-US" sz="3200" dirty="0"/>
              <a:t>6 And John was clothed with camel's hair, and with a girdle of a skin about his loins; and he did eat locusts and wild honey;</a:t>
            </a:r>
          </a:p>
          <a:p>
            <a:r>
              <a:rPr lang="en-US" sz="3200" dirty="0"/>
              <a:t>7 And preached, saying, There cometh one mightier than I after me, the latchet of whose shoes I am not worthy to stoop down and unloose.</a:t>
            </a:r>
          </a:p>
          <a:p>
            <a:r>
              <a:rPr lang="en-US" sz="3200" dirty="0"/>
              <a:t>8 I indeed have baptized you with water: but he shall baptize you with the Holy Ghost.</a:t>
            </a:r>
            <a:endParaRPr lang="en-US" sz="3200" dirty="0">
              <a:solidFill>
                <a:schemeClr val="accent1">
                  <a:lumMod val="40000"/>
                  <a:lumOff val="60000"/>
                </a:schemeClr>
              </a:solidFill>
            </a:endParaRPr>
          </a:p>
        </p:txBody>
      </p:sp>
      <p:pic>
        <p:nvPicPr>
          <p:cNvPr id="19458" name="Picture 2" descr="When Did John The Baptist Start His Ministry">
            <a:extLst>
              <a:ext uri="{FF2B5EF4-FFF2-40B4-BE49-F238E27FC236}">
                <a16:creationId xmlns:a16="http://schemas.microsoft.com/office/drawing/2014/main" id="{EFA80DF1-8DD4-8B3A-6782-72879B2B54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414" r="27812"/>
          <a:stretch/>
        </p:blipFill>
        <p:spPr bwMode="auto">
          <a:xfrm>
            <a:off x="1073151" y="2329358"/>
            <a:ext cx="3618491" cy="3841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3272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Gospel: </a:t>
            </a:r>
            <a:br>
              <a:rPr lang="en-US" sz="3600" dirty="0"/>
            </a:br>
            <a:r>
              <a:rPr lang="en-US" sz="3600" dirty="0"/>
              <a:t>Mark 1:6-15</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964822" cy="5800888"/>
          </a:xfrm>
        </p:spPr>
        <p:txBody>
          <a:bodyPr>
            <a:noAutofit/>
          </a:bodyPr>
          <a:lstStyle/>
          <a:p>
            <a:r>
              <a:rPr lang="en-US" sz="3000" dirty="0"/>
              <a:t>9 And it came to pass in those days, that Jesus came from Nazareth of Galilee, and was baptized of John in Jordan.</a:t>
            </a:r>
          </a:p>
          <a:p>
            <a:r>
              <a:rPr lang="en-US" sz="3000" dirty="0"/>
              <a:t>10 And straightway coming up out of the water, he saw the heavens opened, and the Spirit like a dove descending upon him:</a:t>
            </a:r>
          </a:p>
          <a:p>
            <a:r>
              <a:rPr lang="en-US" sz="3000" dirty="0"/>
              <a:t>11 And there came a voice from heaven, saying, Thou art my beloved Son, in whom I am well pleased.</a:t>
            </a:r>
          </a:p>
        </p:txBody>
      </p:sp>
      <p:pic>
        <p:nvPicPr>
          <p:cNvPr id="20484" name="Picture 4" descr="Claimed and Called - The Baptism of Jesus - Main Street UMC, Kernersville,  NC">
            <a:extLst>
              <a:ext uri="{FF2B5EF4-FFF2-40B4-BE49-F238E27FC236}">
                <a16:creationId xmlns:a16="http://schemas.microsoft.com/office/drawing/2014/main" id="{5329F33F-53C9-FD8D-A0CC-8EFB67E99C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151" y="2337008"/>
            <a:ext cx="3618491" cy="3618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1787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Gospel: </a:t>
            </a:r>
            <a:br>
              <a:rPr lang="en-US" sz="3600" dirty="0"/>
            </a:br>
            <a:r>
              <a:rPr lang="en-US" sz="3600" dirty="0"/>
              <a:t>Mark 1:6-15</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964822" cy="5800888"/>
          </a:xfrm>
        </p:spPr>
        <p:txBody>
          <a:bodyPr>
            <a:noAutofit/>
          </a:bodyPr>
          <a:lstStyle/>
          <a:p>
            <a:r>
              <a:rPr lang="en-US" sz="3200" dirty="0"/>
              <a:t>12 And immediately the spirit </a:t>
            </a:r>
            <a:r>
              <a:rPr lang="en-US" sz="3200" dirty="0" err="1"/>
              <a:t>driveth</a:t>
            </a:r>
            <a:r>
              <a:rPr lang="en-US" sz="3200" dirty="0"/>
              <a:t> him into the wilderness.</a:t>
            </a:r>
          </a:p>
          <a:p>
            <a:r>
              <a:rPr lang="en-US" sz="3200" dirty="0"/>
              <a:t>13 And he was there in the wilderness forty days, tempted of Satan; and was with the wild beasts; and the angels ministered unto him.</a:t>
            </a:r>
            <a:endParaRPr lang="en-US" sz="3200" dirty="0">
              <a:solidFill>
                <a:schemeClr val="accent1">
                  <a:lumMod val="40000"/>
                  <a:lumOff val="60000"/>
                </a:schemeClr>
              </a:solidFill>
            </a:endParaRPr>
          </a:p>
        </p:txBody>
      </p:sp>
      <p:pic>
        <p:nvPicPr>
          <p:cNvPr id="21508" name="Picture 4" descr="1st Sunday of Lent: Facing our temptations | Three Great Things">
            <a:extLst>
              <a:ext uri="{FF2B5EF4-FFF2-40B4-BE49-F238E27FC236}">
                <a16:creationId xmlns:a16="http://schemas.microsoft.com/office/drawing/2014/main" id="{4BEC1C8D-C143-93F1-D4C8-59A75C6D2E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5247" b="20140"/>
          <a:stretch/>
        </p:blipFill>
        <p:spPr bwMode="auto">
          <a:xfrm>
            <a:off x="983613" y="2424869"/>
            <a:ext cx="3708029" cy="3651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165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Gospel: </a:t>
            </a:r>
            <a:br>
              <a:rPr lang="en-US" sz="3600" dirty="0"/>
            </a:br>
            <a:r>
              <a:rPr lang="en-US" sz="3600" dirty="0"/>
              <a:t>Mark 1:6-15</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964822" cy="5800888"/>
          </a:xfrm>
        </p:spPr>
        <p:txBody>
          <a:bodyPr>
            <a:noAutofit/>
          </a:bodyPr>
          <a:lstStyle/>
          <a:p>
            <a:r>
              <a:rPr lang="en-US" sz="3200" dirty="0"/>
              <a:t>14 Now after that John was put in prison, Jesus came into Galilee, preaching the gospel of the kingdom of God,</a:t>
            </a:r>
          </a:p>
          <a:p>
            <a:r>
              <a:rPr lang="en-US" sz="3200" dirty="0"/>
              <a:t>15 And saying, The time is fulfilled, and the kingdom of God is at hand: repent ye, and believe the gospel.</a:t>
            </a:r>
            <a:endParaRPr lang="en-US" sz="3200" dirty="0">
              <a:solidFill>
                <a:schemeClr val="accent1">
                  <a:lumMod val="40000"/>
                  <a:lumOff val="60000"/>
                </a:schemeClr>
              </a:solidFill>
            </a:endParaRPr>
          </a:p>
        </p:txBody>
      </p:sp>
      <p:pic>
        <p:nvPicPr>
          <p:cNvPr id="22530" name="Picture 2" descr="Life of Jesus Christ: Public Ministry">
            <a:extLst>
              <a:ext uri="{FF2B5EF4-FFF2-40B4-BE49-F238E27FC236}">
                <a16:creationId xmlns:a16="http://schemas.microsoft.com/office/drawing/2014/main" id="{B352CF33-4DBC-8CCA-9140-C8EB8032D5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495" t="8910" r="7244"/>
          <a:stretch/>
        </p:blipFill>
        <p:spPr bwMode="auto">
          <a:xfrm>
            <a:off x="1108629" y="2234725"/>
            <a:ext cx="3547533" cy="3516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618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3600" dirty="0"/>
              <a:t>Acts 12:11-12</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2800" dirty="0"/>
              <a:t>11 And when Peter was come to himself, he said, Now I know of a surety, that the Lord hath sent his angel, and hath delivered me out of the hand of Herod, and from all the expectation of the people of the Jews.</a:t>
            </a:r>
          </a:p>
          <a:p>
            <a:r>
              <a:rPr lang="en-US" sz="2800" dirty="0"/>
              <a:t>12 And when he had considered the thing, </a:t>
            </a:r>
            <a:r>
              <a:rPr lang="en-US" sz="2800" dirty="0">
                <a:solidFill>
                  <a:schemeClr val="accent1">
                    <a:lumMod val="40000"/>
                    <a:lumOff val="60000"/>
                  </a:schemeClr>
                </a:solidFill>
              </a:rPr>
              <a:t>he came to the house of Mary the mother of John, whose surname was Mark</a:t>
            </a:r>
            <a:r>
              <a:rPr lang="en-US" sz="2800" dirty="0"/>
              <a:t>; where many were gathered together praying.</a:t>
            </a:r>
          </a:p>
        </p:txBody>
      </p:sp>
      <p:pic>
        <p:nvPicPr>
          <p:cNvPr id="1030" name="Picture 6" descr="When they opened the door and saw Peter they were astonished. Peter motioned them to be quiet and described how the Lord had brought him out of prison. ‘Tell James and the other brothers and sisters about this,’ he said. Then he left to find a safe hiding place. – Slide 10">
            <a:extLst>
              <a:ext uri="{FF2B5EF4-FFF2-40B4-BE49-F238E27FC236}">
                <a16:creationId xmlns:a16="http://schemas.microsoft.com/office/drawing/2014/main" id="{F02CF8F5-3BC5-9D2F-E5ED-2352FC6BC4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910"/>
          <a:stretch/>
        </p:blipFill>
        <p:spPr bwMode="auto">
          <a:xfrm>
            <a:off x="1073150" y="2406709"/>
            <a:ext cx="3547534"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33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p:txBody>
          <a:bodyPr>
            <a:normAutofit/>
          </a:bodyPr>
          <a:lstStyle/>
          <a:p>
            <a:r>
              <a:rPr lang="en-US" sz="5400" b="1" dirty="0">
                <a:solidFill>
                  <a:schemeClr val="accent1">
                    <a:lumMod val="40000"/>
                    <a:lumOff val="60000"/>
                  </a:schemeClr>
                </a:solidFill>
              </a:rPr>
              <a:t>Who’s Mark?  </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p:txBody>
          <a:bodyPr>
            <a:normAutofit fontScale="92500" lnSpcReduction="10000"/>
          </a:bodyPr>
          <a:lstStyle/>
          <a:p>
            <a:r>
              <a:rPr lang="en-US" sz="3200" b="1" dirty="0"/>
              <a:t>His full name was John Mark, and his mother’s name was Mary.  She seems to have been a wealthy supporter of the church and held the prayer meeting of Acts 12 at her home. </a:t>
            </a:r>
          </a:p>
        </p:txBody>
      </p:sp>
      <p:pic>
        <p:nvPicPr>
          <p:cNvPr id="2052" name="Picture 4" descr="Paul and Barnabas went to the Jewish synagogue and preached with such power that a great number of both Jews and Greeks became believers. They stayed in the town for some time and God gave them the power to do miraculous signs and wonders. – Slide 12">
            <a:extLst>
              <a:ext uri="{FF2B5EF4-FFF2-40B4-BE49-F238E27FC236}">
                <a16:creationId xmlns:a16="http://schemas.microsoft.com/office/drawing/2014/main" id="{7B5DEC1A-0BB5-F2A1-C7C6-B95A2843E88C}"/>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899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3200" dirty="0"/>
              <a:t>Colossians 4:10</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427208" cy="5800888"/>
          </a:xfrm>
        </p:spPr>
        <p:txBody>
          <a:bodyPr>
            <a:noAutofit/>
          </a:bodyPr>
          <a:lstStyle/>
          <a:p>
            <a:r>
              <a:rPr lang="en-US" sz="3200" dirty="0"/>
              <a:t>10 Aristarchus my </a:t>
            </a:r>
            <a:r>
              <a:rPr lang="en-US" sz="3200" dirty="0" err="1"/>
              <a:t>fellowprisoner</a:t>
            </a:r>
            <a:r>
              <a:rPr lang="en-US" sz="3200" dirty="0"/>
              <a:t> </a:t>
            </a:r>
            <a:r>
              <a:rPr lang="en-US" sz="3200" dirty="0" err="1"/>
              <a:t>saluteth</a:t>
            </a:r>
            <a:r>
              <a:rPr lang="en-US" sz="3200" dirty="0"/>
              <a:t> you, and </a:t>
            </a:r>
            <a:r>
              <a:rPr lang="en-US" sz="3200" dirty="0">
                <a:solidFill>
                  <a:schemeClr val="accent1">
                    <a:lumMod val="40000"/>
                    <a:lumOff val="60000"/>
                  </a:schemeClr>
                </a:solidFill>
              </a:rPr>
              <a:t>Marcus, sister's son to Barnabas</a:t>
            </a:r>
            <a:r>
              <a:rPr lang="en-US" sz="3200" dirty="0"/>
              <a:t>, (touching whom ye received commandments: if he come unto you, receive him;)</a:t>
            </a:r>
          </a:p>
        </p:txBody>
      </p:sp>
      <p:pic>
        <p:nvPicPr>
          <p:cNvPr id="3074" name="Picture 2" descr="Paul's Prayer for the Philippians from a Roman Prison | Prayer A to Z">
            <a:extLst>
              <a:ext uri="{FF2B5EF4-FFF2-40B4-BE49-F238E27FC236}">
                <a16:creationId xmlns:a16="http://schemas.microsoft.com/office/drawing/2014/main" id="{7E2091A0-C40D-F24B-6D19-20EA98C949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360" b="13557"/>
          <a:stretch/>
        </p:blipFill>
        <p:spPr bwMode="auto">
          <a:xfrm>
            <a:off x="1073150" y="2341547"/>
            <a:ext cx="3618492" cy="4238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938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Who’s Mark?  </a:t>
            </a:r>
            <a:br>
              <a:rPr lang="en-US" sz="3600" dirty="0"/>
            </a:br>
            <a:r>
              <a:rPr lang="en-US" sz="3600" dirty="0"/>
              <a:t>Acts 4:36-37</a:t>
            </a:r>
            <a:endParaRPr lang="en-US" sz="32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2" y="446088"/>
            <a:ext cx="6427208" cy="5800888"/>
          </a:xfrm>
        </p:spPr>
        <p:txBody>
          <a:bodyPr>
            <a:noAutofit/>
          </a:bodyPr>
          <a:lstStyle/>
          <a:p>
            <a:r>
              <a:rPr lang="en-US" sz="3200" dirty="0"/>
              <a:t>36 And </a:t>
            </a:r>
            <a:r>
              <a:rPr lang="en-US" sz="3200" dirty="0" err="1"/>
              <a:t>Joses</a:t>
            </a:r>
            <a:r>
              <a:rPr lang="en-US" sz="3200" dirty="0"/>
              <a:t>, who by the apostles was surnamed </a:t>
            </a:r>
            <a:r>
              <a:rPr lang="en-US" sz="3200" dirty="0">
                <a:solidFill>
                  <a:schemeClr val="accent1">
                    <a:lumMod val="40000"/>
                    <a:lumOff val="60000"/>
                  </a:schemeClr>
                </a:solidFill>
              </a:rPr>
              <a:t>Barnabas</a:t>
            </a:r>
            <a:r>
              <a:rPr lang="en-US" sz="3200" dirty="0"/>
              <a:t>, (which is, being interpreted, The son of consolation,) </a:t>
            </a:r>
            <a:r>
              <a:rPr lang="en-US" sz="3200" dirty="0">
                <a:solidFill>
                  <a:schemeClr val="accent1">
                    <a:lumMod val="40000"/>
                    <a:lumOff val="60000"/>
                  </a:schemeClr>
                </a:solidFill>
              </a:rPr>
              <a:t>a Levite, and of the country of Cyprus</a:t>
            </a:r>
            <a:r>
              <a:rPr lang="en-US" sz="3200" dirty="0"/>
              <a:t>,</a:t>
            </a:r>
          </a:p>
          <a:p>
            <a:r>
              <a:rPr lang="en-US" sz="3200" dirty="0"/>
              <a:t>37 Having land, sold it, and brought the money, and laid it at the apostles' feet.</a:t>
            </a:r>
          </a:p>
        </p:txBody>
      </p:sp>
      <p:pic>
        <p:nvPicPr>
          <p:cNvPr id="5122" name="Picture 2">
            <a:extLst>
              <a:ext uri="{FF2B5EF4-FFF2-40B4-BE49-F238E27FC236}">
                <a16:creationId xmlns:a16="http://schemas.microsoft.com/office/drawing/2014/main" id="{85ECF43B-3298-DE90-4D01-64359F1873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332" r="19937"/>
          <a:stretch/>
        </p:blipFill>
        <p:spPr bwMode="auto">
          <a:xfrm>
            <a:off x="1073150" y="2336875"/>
            <a:ext cx="3618492" cy="32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398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p:txBody>
          <a:bodyPr>
            <a:normAutofit/>
          </a:bodyPr>
          <a:lstStyle/>
          <a:p>
            <a:r>
              <a:rPr lang="en-US" sz="5400" b="1" dirty="0">
                <a:solidFill>
                  <a:schemeClr val="accent1">
                    <a:lumMod val="40000"/>
                    <a:lumOff val="60000"/>
                  </a:schemeClr>
                </a:solidFill>
              </a:rPr>
              <a:t>Who’s Mark?  </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p:txBody>
          <a:bodyPr>
            <a:normAutofit/>
          </a:bodyPr>
          <a:lstStyle/>
          <a:p>
            <a:r>
              <a:rPr lang="en-US" sz="3200" b="1" dirty="0"/>
              <a:t>Mark was a cousin of Barnabas (Col. 4:10), who was a Levite and at one time had been a resident of the island of Cyprus.   </a:t>
            </a:r>
          </a:p>
        </p:txBody>
      </p:sp>
      <p:pic>
        <p:nvPicPr>
          <p:cNvPr id="4098" name="Picture 2" descr="Barnabas was thrilled to meet the new Christians and encouraged them to obey God. He was a man full of the Holy Spirit and faith and many more people became Christians. – Slide 3">
            <a:extLst>
              <a:ext uri="{FF2B5EF4-FFF2-40B4-BE49-F238E27FC236}">
                <a16:creationId xmlns:a16="http://schemas.microsoft.com/office/drawing/2014/main" id="{BDAD4430-03CC-F17C-469E-717C71071E84}"/>
              </a:ext>
            </a:extLst>
          </p:cNvPr>
          <p:cNvPicPr>
            <a:picLocks noGrp="1" noChangeAspect="1" noChangeArrowheads="1"/>
          </p:cNvPicPr>
          <p:nvPr>
            <p:ph type="pic" sz="quarter" idx="13"/>
          </p:nvPr>
        </p:nvPicPr>
        <p:blipFill rotWithShape="1">
          <a:blip r:embed="rId2">
            <a:extLst>
              <a:ext uri="{28A0092B-C50C-407E-A947-70E740481C1C}">
                <a14:useLocalDpi xmlns:a14="http://schemas.microsoft.com/office/drawing/2010/main" val="0"/>
              </a:ext>
            </a:extLst>
          </a:blip>
          <a:srcRect l="30321" r="3029"/>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238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71E2D-E980-9C6E-3C89-3CCE4B1AD9D4}"/>
              </a:ext>
            </a:extLst>
          </p:cNvPr>
          <p:cNvSpPr>
            <a:spLocks noGrp="1"/>
          </p:cNvSpPr>
          <p:nvPr>
            <p:ph type="title"/>
          </p:nvPr>
        </p:nvSpPr>
        <p:spPr/>
        <p:txBody>
          <a:bodyPr/>
          <a:lstStyle/>
          <a:p>
            <a:r>
              <a:rPr lang="en-US" dirty="0"/>
              <a:t>Who’s Mark?  </a:t>
            </a:r>
          </a:p>
        </p:txBody>
      </p:sp>
      <p:sp>
        <p:nvSpPr>
          <p:cNvPr id="3" name="Text Placeholder 2">
            <a:extLst>
              <a:ext uri="{FF2B5EF4-FFF2-40B4-BE49-F238E27FC236}">
                <a16:creationId xmlns:a16="http://schemas.microsoft.com/office/drawing/2014/main" id="{127DE76E-4F2D-B6DA-A1CC-AEB40790BDDC}"/>
              </a:ext>
            </a:extLst>
          </p:cNvPr>
          <p:cNvSpPr>
            <a:spLocks noGrp="1"/>
          </p:cNvSpPr>
          <p:nvPr>
            <p:ph type="body" idx="1"/>
          </p:nvPr>
        </p:nvSpPr>
        <p:spPr/>
        <p:txBody>
          <a:bodyPr/>
          <a:lstStyle/>
          <a:p>
            <a:r>
              <a:rPr lang="en-US" dirty="0"/>
              <a:t>From the SDA Bible Commentary Volume 5</a:t>
            </a:r>
          </a:p>
        </p:txBody>
      </p:sp>
      <p:sp>
        <p:nvSpPr>
          <p:cNvPr id="4" name="Text Placeholder 3">
            <a:extLst>
              <a:ext uri="{FF2B5EF4-FFF2-40B4-BE49-F238E27FC236}">
                <a16:creationId xmlns:a16="http://schemas.microsoft.com/office/drawing/2014/main" id="{3A4A6A23-F442-249B-DB27-FC256190490B}"/>
              </a:ext>
            </a:extLst>
          </p:cNvPr>
          <p:cNvSpPr>
            <a:spLocks noGrp="1"/>
          </p:cNvSpPr>
          <p:nvPr>
            <p:ph type="body" sz="quarter" idx="16"/>
          </p:nvPr>
        </p:nvSpPr>
        <p:spPr>
          <a:xfrm>
            <a:off x="7343906" y="1124185"/>
            <a:ext cx="4338195" cy="5225340"/>
          </a:xfrm>
        </p:spPr>
        <p:txBody>
          <a:bodyPr>
            <a:normAutofit fontScale="92500" lnSpcReduction="20000"/>
          </a:bodyPr>
          <a:lstStyle/>
          <a:p>
            <a:r>
              <a:rPr lang="en-US" sz="3200" dirty="0"/>
              <a:t>Mark’s home in Jerusalem seems to have been the house in which was the “upper room,” where, for a time at least, some of the apostles lived after the resurrection and the ascension (John 20:19; Acts 1:13), and where members of the early church in Jerusalem assembled.  </a:t>
            </a:r>
          </a:p>
        </p:txBody>
      </p:sp>
    </p:spTree>
    <p:extLst>
      <p:ext uri="{BB962C8B-B14F-4D97-AF65-F5344CB8AC3E}">
        <p14:creationId xmlns:p14="http://schemas.microsoft.com/office/powerpoint/2010/main" val="18072036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98D1675B-7325-48AD-994B-0DEF3379A98D}"/>
    </a:ext>
  </a:extLst>
</a:theme>
</file>

<file path=docProps/app.xml><?xml version="1.0" encoding="utf-8"?>
<Properties xmlns="http://schemas.openxmlformats.org/officeDocument/2006/extended-properties" xmlns:vt="http://schemas.openxmlformats.org/officeDocument/2006/docPropsVTypes">
  <Template>TM03457503[[fn=Quotable]]</Template>
  <TotalTime>605</TotalTime>
  <Words>2050</Words>
  <Application>Microsoft Office PowerPoint</Application>
  <PresentationFormat>Widescreen</PresentationFormat>
  <Paragraphs>98</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Century Gothic</vt:lpstr>
      <vt:lpstr>Wingdings 2</vt:lpstr>
      <vt:lpstr>Quotable</vt:lpstr>
      <vt:lpstr>The Beginning of the Gospel</vt:lpstr>
      <vt:lpstr>Memory Text: Mark 1:14-15</vt:lpstr>
      <vt:lpstr>Who’s Mark?  </vt:lpstr>
      <vt:lpstr>Who’s Mark?   Acts 12:11-12</vt:lpstr>
      <vt:lpstr>Who’s Mark?  </vt:lpstr>
      <vt:lpstr>Who’s Mark?   Colossians 4:10</vt:lpstr>
      <vt:lpstr>Who’s Mark?   Acts 4:36-37</vt:lpstr>
      <vt:lpstr>Who’s Mark?  </vt:lpstr>
      <vt:lpstr>Who’s Mark?  </vt:lpstr>
      <vt:lpstr>Who’s Mark?   Acts 13:1-5</vt:lpstr>
      <vt:lpstr>Who’s Mark?   Acts 13:2-5</vt:lpstr>
      <vt:lpstr>Who’s Mark?   Acts 13:4-5</vt:lpstr>
      <vt:lpstr>Who’s Mark?   Acts 13:5</vt:lpstr>
      <vt:lpstr>Who’s Mark?  </vt:lpstr>
      <vt:lpstr>Who’s Mark?   Acts 13:5</vt:lpstr>
      <vt:lpstr>Who’s Mark?  </vt:lpstr>
      <vt:lpstr>Who’s Mark?   Acts 15:36-41</vt:lpstr>
      <vt:lpstr>Who’s Mark?   Acts 15:36-41</vt:lpstr>
      <vt:lpstr>Who’s Mark?   Acts 15:36-41</vt:lpstr>
      <vt:lpstr>From the SDA Bible Commentary</vt:lpstr>
      <vt:lpstr>Who’s Mark?  </vt:lpstr>
      <vt:lpstr>Who’s Mark?   Colossians 4:10-11</vt:lpstr>
      <vt:lpstr>Who’s Mark?   Colossians 4:10-11</vt:lpstr>
      <vt:lpstr>Who’s Mark?   2 Timothy 4:9-11</vt:lpstr>
      <vt:lpstr>Who’s Mark?  </vt:lpstr>
      <vt:lpstr>Papias, bishop of the city of Hierapolis, about 10 mi. (16 km.) from Collossae and Laodicea in Asia Minor, is the first known writer who speaks of Mark as the author of the Gospel bearing the name Mark. In his Interpretations, as quoted in Eusebius ( Ecclesiastical History iii. 39. 15; Loeb ed., vol. 1 , p. 297), he states:</vt:lpstr>
      <vt:lpstr>SDA Bible Commentary Volume 5, Intro to Mark</vt:lpstr>
      <vt:lpstr>Papias’ report is taken generally to imply that Mark served as a translator for the apostle Peter when he addressed audiences in whose language he was not fluent, apparently on journeys in lands where Aramaic, Peter’s native tongue, was not spoken. However, see AA 40. Presumably, Mark translated Peter’s gospel account so often that he became familiar with it and thus was prepared to write the gospel narrative under inspiration of the Holy spirit.</vt:lpstr>
      <vt:lpstr>Who’s Mark?   1 Peter 5:13-14</vt:lpstr>
      <vt:lpstr>Mark introduces the Gospel</vt:lpstr>
      <vt:lpstr>The Gospel:  Mark 1:1-15</vt:lpstr>
      <vt:lpstr>The Gospel:  Mark 1:4-15</vt:lpstr>
      <vt:lpstr>The Gospel:  Mark 1:6-15</vt:lpstr>
      <vt:lpstr>The Gospel:  Mark 1:6-15</vt:lpstr>
      <vt:lpstr>The Gospel:  Mark 1:6-15</vt:lpstr>
      <vt:lpstr>The Gospel:  Mark 1:6-15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2</cp:revision>
  <dcterms:created xsi:type="dcterms:W3CDTF">2024-07-06T03:04:01Z</dcterms:created>
  <dcterms:modified xsi:type="dcterms:W3CDTF">2024-07-06T13:09:07Z</dcterms:modified>
</cp:coreProperties>
</file>